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4" autoAdjust="0"/>
    <p:restoredTop sz="94660"/>
  </p:normalViewPr>
  <p:slideViewPr>
    <p:cSldViewPr>
      <p:cViewPr varScale="1">
        <p:scale>
          <a:sx n="67" d="100"/>
          <a:sy n="67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36B6-266D-463F-89AE-4AEFCC59089C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5181-8335-4605-B4A2-BEAA31EE60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КУРОРТЫ БЕЛАРУСИ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4941168"/>
            <a:ext cx="21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Афанасенко Ю. Г-51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661248"/>
            <a:ext cx="139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Гомель 2013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БЕЛАРУСИ РАБОТАЕТ ЕДИНСТВЕННЫЙ СПЕЛЯРИЙ В СНГ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Тут курс лечения и оздоровления можно пройти в подземной шахте. Кроме того, во многих санаториях Беларуси открыты </a:t>
            </a:r>
            <a:r>
              <a:rPr lang="ru-RU" sz="2000" dirty="0" err="1" smtClean="0">
                <a:solidFill>
                  <a:schemeClr val="bg1"/>
                </a:solidFill>
              </a:rPr>
              <a:t>спелеокомнаты</a:t>
            </a:r>
            <a:r>
              <a:rPr lang="ru-RU" sz="2000" dirty="0" smtClean="0">
                <a:solidFill>
                  <a:schemeClr val="bg1"/>
                </a:solidFill>
              </a:rPr>
              <a:t>, выложенные блоками с редким сочетанием пластов красной и белой соли древнего Старобинского месторождения.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SS User\Рабочий стол\0_55a93_d41b62c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41576"/>
            <a:ext cx="8377515" cy="38164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S User\Рабочий стол\0_55a94_ee2d833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880596" cy="3920397"/>
          </a:xfrm>
          <a:prstGeom prst="rect">
            <a:avLst/>
          </a:prstGeom>
          <a:noFill/>
        </p:spPr>
      </p:pic>
      <p:pic>
        <p:nvPicPr>
          <p:cNvPr id="8195" name="Picture 3" descr="C:\Documents and Settings\SS User\Рабочий стол\0_55a95_1771b5d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960440" cy="2640293"/>
          </a:xfrm>
          <a:prstGeom prst="rect">
            <a:avLst/>
          </a:prstGeom>
          <a:noFill/>
        </p:spPr>
      </p:pic>
      <p:pic>
        <p:nvPicPr>
          <p:cNvPr id="8196" name="Picture 4" descr="C:\Documents and Settings\SS User\Рабочий стол\0_55a97_332ec780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4680520" cy="3120346"/>
          </a:xfrm>
          <a:prstGeom prst="rect">
            <a:avLst/>
          </a:prstGeom>
          <a:noFill/>
        </p:spPr>
      </p:pic>
      <p:pic>
        <p:nvPicPr>
          <p:cNvPr id="8197" name="Picture 5" descr="C:\Documents and Settings\SS User\Рабочий стол\001233_59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3892501" cy="259824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окрестностях самого большого озера Беларуси Нарочь находится крупнейший </a:t>
            </a:r>
            <a:r>
              <a:rPr lang="ru-RU" sz="2800" b="1" dirty="0" err="1" smtClean="0">
                <a:solidFill>
                  <a:schemeClr val="bg1"/>
                </a:solidFill>
              </a:rPr>
              <a:t>бальнеогрязевый</a:t>
            </a:r>
            <a:r>
              <a:rPr lang="ru-RU" sz="2800" b="1" dirty="0" smtClean="0">
                <a:solidFill>
                  <a:schemeClr val="bg1"/>
                </a:solidFill>
              </a:rPr>
              <a:t> и климатический курорт нашей страны.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Здесь же расположен единственный курортный поселок Беларуси – Нарочь. 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SS User\Рабочий стол\naroch_o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909120" cy="29318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C:\Documents and Settings\SS User\Рабочий стол\000410_95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5295899" cy="35283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Documents and Settings\SS User\Рабочий стол\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66804"/>
            <a:ext cx="4032448" cy="31911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66899" b="61077"/>
          <a:stretch>
            <a:fillRect/>
          </a:stretch>
        </p:blipFill>
        <p:spPr bwMode="auto">
          <a:xfrm>
            <a:off x="-180528" y="4437112"/>
            <a:ext cx="2411760" cy="28360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Белорусские санатории построены в экологически чистых зонах – в сосновых борах, на берегах озер и рек. Многие из них находятся в непосредственной близости или на территории охраняемых природных зон, в том числе крупнейших государственных заповедников: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Национальный парк "</a:t>
            </a:r>
            <a:r>
              <a:rPr lang="ru-RU" dirty="0" err="1" smtClean="0">
                <a:solidFill>
                  <a:schemeClr val="bg1"/>
                </a:solidFill>
              </a:rPr>
              <a:t>Нарочанский</a:t>
            </a:r>
            <a:r>
              <a:rPr lang="ru-RU" dirty="0" smtClean="0">
                <a:solidFill>
                  <a:schemeClr val="bg1"/>
                </a:solidFill>
              </a:rPr>
              <a:t>" (11 санаторно-курортных и оздоровительных учреждений)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Березинский биосферный заповедник (санатории "Боровое", "Лесное")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Национальный парк "Беловежская пуща" (санаторий "Белая вежа")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Национальный парк "</a:t>
            </a:r>
            <a:r>
              <a:rPr lang="ru-RU" dirty="0" err="1" smtClean="0">
                <a:solidFill>
                  <a:schemeClr val="bg1"/>
                </a:solidFill>
              </a:rPr>
              <a:t>Браславские</a:t>
            </a:r>
            <a:r>
              <a:rPr lang="ru-RU" dirty="0" smtClean="0">
                <a:solidFill>
                  <a:schemeClr val="bg1"/>
                </a:solidFill>
              </a:rPr>
              <a:t> озера" (детский санаторий "Росинка")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34058" t="69332" r="35533" b="-2174"/>
          <a:stretch>
            <a:fillRect/>
          </a:stretch>
        </p:blipFill>
        <p:spPr bwMode="auto">
          <a:xfrm>
            <a:off x="7343800" y="5157192"/>
            <a:ext cx="1800200" cy="19442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34058" t="69332" r="35533" b="-2174"/>
          <a:stretch>
            <a:fillRect/>
          </a:stretch>
        </p:blipFill>
        <p:spPr bwMode="auto">
          <a:xfrm>
            <a:off x="6228184" y="5157192"/>
            <a:ext cx="1800200" cy="19442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34058" t="69332" r="35533" b="-2174"/>
          <a:stretch>
            <a:fillRect/>
          </a:stretch>
        </p:blipFill>
        <p:spPr bwMode="auto">
          <a:xfrm>
            <a:off x="5076056" y="5157192"/>
            <a:ext cx="1800200" cy="19442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S User\Рабочий стол\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5292080" cy="376493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БЕЛАРУСИ СЕГОДНЯ РАБОТАЮТ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ru-RU" sz="3200" dirty="0" smtClean="0">
                <a:solidFill>
                  <a:schemeClr val="bg1"/>
                </a:solidFill>
              </a:rPr>
              <a:t>72 санатория для взрослых</a:t>
            </a:r>
          </a:p>
          <a:p>
            <a:pPr lvl="5"/>
            <a:r>
              <a:rPr lang="ru-RU" sz="3200" dirty="0" smtClean="0">
                <a:solidFill>
                  <a:schemeClr val="bg1"/>
                </a:solidFill>
              </a:rPr>
              <a:t>10 детских санаториев</a:t>
            </a:r>
          </a:p>
          <a:p>
            <a:pPr lvl="5"/>
            <a:r>
              <a:rPr lang="ru-RU" sz="3200" dirty="0" smtClean="0">
                <a:solidFill>
                  <a:schemeClr val="bg1"/>
                </a:solidFill>
              </a:rPr>
              <a:t>12 детских </a:t>
            </a:r>
            <a:r>
              <a:rPr lang="ru-RU" sz="3200" dirty="0" err="1" smtClean="0">
                <a:solidFill>
                  <a:schemeClr val="bg1"/>
                </a:solidFill>
              </a:rPr>
              <a:t>реабилитационно-оздоровительных</a:t>
            </a:r>
            <a:r>
              <a:rPr lang="ru-RU" sz="3200" dirty="0" smtClean="0">
                <a:solidFill>
                  <a:schemeClr val="bg1"/>
                </a:solidFill>
              </a:rPr>
              <a:t> центров</a:t>
            </a:r>
          </a:p>
          <a:p>
            <a:pPr lvl="5"/>
            <a:r>
              <a:rPr lang="ru-RU" sz="3200" dirty="0" smtClean="0">
                <a:solidFill>
                  <a:schemeClr val="bg1"/>
                </a:solidFill>
              </a:rPr>
              <a:t>17 студенческих санаториев-профилакториев</a:t>
            </a:r>
          </a:p>
          <a:p>
            <a:endParaRPr lang="ru-RU" dirty="0"/>
          </a:p>
        </p:txBody>
      </p:sp>
      <p:pic>
        <p:nvPicPr>
          <p:cNvPr id="11267" name="Picture 3" descr="C:\Documents and Settings\SS User\Рабочий стол\img_43_big.jpg"/>
          <p:cNvPicPr>
            <a:picLocks noChangeAspect="1" noChangeArrowheads="1"/>
          </p:cNvPicPr>
          <p:nvPr/>
        </p:nvPicPr>
        <p:blipFill>
          <a:blip r:embed="rId3" cstate="print"/>
          <a:srcRect r="55901"/>
          <a:stretch>
            <a:fillRect/>
          </a:stretch>
        </p:blipFill>
        <p:spPr bwMode="auto">
          <a:xfrm>
            <a:off x="179512" y="980728"/>
            <a:ext cx="2736304" cy="613591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Визитной карточкой белорусских санаториев издавна является </a:t>
            </a:r>
            <a:r>
              <a:rPr lang="ru-RU" sz="3200" b="1" dirty="0" err="1" smtClean="0">
                <a:solidFill>
                  <a:schemeClr val="bg1"/>
                </a:solidFill>
              </a:rPr>
              <a:t>бальнеолечение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Водные процедуры – ванны, душ, промывания, орошения, ингаляции, лечебное питье – проводятся с использованием природных минеральных вод, а также чистейшей пресной воды с экстрактами растений, </a:t>
            </a:r>
            <a:r>
              <a:rPr lang="ru-RU" sz="2000" dirty="0" err="1" smtClean="0">
                <a:solidFill>
                  <a:schemeClr val="bg1"/>
                </a:solidFill>
              </a:rPr>
              <a:t>аромамаслами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48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026024" cy="2684016"/>
          </a:xfrm>
          <a:prstGeom prst="rect">
            <a:avLst/>
          </a:prstGeom>
        </p:spPr>
      </p:pic>
      <p:pic>
        <p:nvPicPr>
          <p:cNvPr id="7" name="Рисунок 6" descr="pyatigorsk_sanatoriy_lermontova_gidroterapiya.jpg"/>
          <p:cNvPicPr>
            <a:picLocks noChangeAspect="1"/>
          </p:cNvPicPr>
          <p:nvPr/>
        </p:nvPicPr>
        <p:blipFill>
          <a:blip r:embed="rId3" cstate="print"/>
          <a:srcRect b="8070"/>
          <a:stretch>
            <a:fillRect/>
          </a:stretch>
        </p:blipFill>
        <p:spPr>
          <a:xfrm>
            <a:off x="2195736" y="4293096"/>
            <a:ext cx="4998850" cy="2564904"/>
          </a:xfrm>
          <a:prstGeom prst="rect">
            <a:avLst/>
          </a:prstGeom>
        </p:spPr>
      </p:pic>
      <p:pic>
        <p:nvPicPr>
          <p:cNvPr id="5" name="Рисунок 4" descr="med3.jpg"/>
          <p:cNvPicPr>
            <a:picLocks noChangeAspect="1"/>
          </p:cNvPicPr>
          <p:nvPr/>
        </p:nvPicPr>
        <p:blipFill>
          <a:blip r:embed="rId4" cstate="print"/>
          <a:srcRect l="23426" b="-1167"/>
          <a:stretch>
            <a:fillRect/>
          </a:stretch>
        </p:blipFill>
        <p:spPr>
          <a:xfrm>
            <a:off x="5652120" y="2564904"/>
            <a:ext cx="3059832" cy="2592288"/>
          </a:xfrm>
          <a:prstGeom prst="rect">
            <a:avLst/>
          </a:prstGeom>
        </p:spPr>
      </p:pic>
      <p:pic>
        <p:nvPicPr>
          <p:cNvPr id="6" name="Рисунок 5" descr="minerlka-leche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708920"/>
            <a:ext cx="1650480" cy="165048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SS User\Рабочий стол\borovaya-4bootles-mineral-co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3185592"/>
            <a:ext cx="3672408" cy="3672408"/>
          </a:xfrm>
          <a:prstGeom prst="rect">
            <a:avLst/>
          </a:prstGeom>
          <a:noFill/>
        </p:spPr>
      </p:pic>
      <p:pic>
        <p:nvPicPr>
          <p:cNvPr id="12295" name="Picture 7" descr="C:\Documents and Settings\SS User\Рабочий стол\298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2593082" cy="37503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6" name="Picture 8" descr="C:\Documents and Settings\SS User\Рабочий стол\5f4eee0b43c5a0b1589683dc79cac29e.jpg"/>
          <p:cNvPicPr>
            <a:picLocks noChangeAspect="1" noChangeArrowheads="1"/>
          </p:cNvPicPr>
          <p:nvPr/>
        </p:nvPicPr>
        <p:blipFill>
          <a:blip r:embed="rId4" cstate="print"/>
          <a:srcRect l="23755" r="13555" b="9065"/>
          <a:stretch>
            <a:fillRect/>
          </a:stretch>
        </p:blipFill>
        <p:spPr bwMode="auto">
          <a:xfrm>
            <a:off x="179511" y="260648"/>
            <a:ext cx="5286903" cy="3240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7" name="Picture 9" descr="C:\Documents and Settings\SS User\Рабочий стол\369e1444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4762500" cy="31908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9" name="Picture 11" descr="C:\Documents and Settings\SS User\Рабочий стол\c018b99e32b4354ae7d6b9c82b197fd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060848"/>
            <a:ext cx="4667452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Практически все белорусские санатории используют для лечения воду из собственных минеральных источников и подземных скважин, а также сапропелевые и торфяные грязи.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Documents and Settings\SS User\Рабочий стол\84841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457700" cy="2971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315" name="Picture 3" descr="C:\Documents and Settings\SS User\Рабочий стол\130619104307.jpg"/>
          <p:cNvPicPr>
            <a:picLocks noChangeAspect="1" noChangeArrowheads="1"/>
          </p:cNvPicPr>
          <p:nvPr/>
        </p:nvPicPr>
        <p:blipFill>
          <a:blip r:embed="rId3" cstate="print"/>
          <a:srcRect r="10656" b="-57"/>
          <a:stretch>
            <a:fillRect/>
          </a:stretch>
        </p:blipFill>
        <p:spPr bwMode="auto">
          <a:xfrm>
            <a:off x="4211960" y="3284984"/>
            <a:ext cx="4680520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Среди крупнейших курортов Беларуси – Нарочь, Ждановичи, Рогачев, Ушачи. Популярны и малые курорты: Бобруйск, </a:t>
            </a:r>
            <a:r>
              <a:rPr lang="ru-RU" sz="2800" b="1" dirty="0" err="1" smtClean="0">
                <a:solidFill>
                  <a:schemeClr val="bg1"/>
                </a:solidFill>
              </a:rPr>
              <a:t>Лётцы</a:t>
            </a:r>
            <a:r>
              <a:rPr lang="ru-RU" sz="2800" b="1" dirty="0" smtClean="0">
                <a:solidFill>
                  <a:schemeClr val="bg1"/>
                </a:solidFill>
              </a:rPr>
              <a:t>, Чёнки.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Documents and Settings\SS User\Рабочий стол\1321281134_chy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472608" cy="402003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39" name="Picture 3" descr="C:\Documents and Settings\SS User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762500" cy="3810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40" name="Picture 4" descr="C:\Documents and Settings\SS User\Рабочий стол\priozernyi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4992555" cy="37444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Сегодня в Беларуси реализуется Государственная программа развития курортной зоны </a:t>
            </a:r>
            <a:r>
              <a:rPr lang="ru-RU" sz="2800" b="1" dirty="0" err="1" smtClean="0">
                <a:solidFill>
                  <a:schemeClr val="bg1"/>
                </a:solidFill>
              </a:rPr>
              <a:t>Нарочанского</a:t>
            </a:r>
            <a:r>
              <a:rPr lang="ru-RU" sz="2800" b="1" dirty="0" smtClean="0">
                <a:solidFill>
                  <a:schemeClr val="bg1"/>
                </a:solidFill>
              </a:rPr>
              <a:t> региона на 2011-2015 годы.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На уникальной природной территории модернизируются санатории и туристическая инфраструктура, появляются новые современные виды услуг, развивается индустрия развлечений, открываются новые туристские маршруты. Все делается для того, чтобы </a:t>
            </a:r>
            <a:r>
              <a:rPr lang="ru-RU" sz="2400" dirty="0" err="1" smtClean="0">
                <a:solidFill>
                  <a:schemeClr val="bg1"/>
                </a:solidFill>
              </a:rPr>
              <a:t>Нарочанский</a:t>
            </a:r>
            <a:r>
              <a:rPr lang="ru-RU" sz="2400" dirty="0" smtClean="0">
                <a:solidFill>
                  <a:schemeClr val="bg1"/>
                </a:solidFill>
              </a:rPr>
              <a:t> край превратился в курорт мирового уровня.  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t="31894" r="58656" b="26762"/>
          <a:stretch>
            <a:fillRect/>
          </a:stretch>
        </p:blipFill>
        <p:spPr bwMode="auto">
          <a:xfrm>
            <a:off x="-396552" y="3356992"/>
            <a:ext cx="2520280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t="31894" r="58656" b="26762"/>
          <a:stretch>
            <a:fillRect/>
          </a:stretch>
        </p:blipFill>
        <p:spPr bwMode="auto">
          <a:xfrm>
            <a:off x="1259632" y="3356992"/>
            <a:ext cx="2520280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t="31894" r="58656" b="26762"/>
          <a:stretch>
            <a:fillRect/>
          </a:stretch>
        </p:blipFill>
        <p:spPr bwMode="auto">
          <a:xfrm>
            <a:off x="3059832" y="3356992"/>
            <a:ext cx="2520280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t="31894" r="58656" b="26762"/>
          <a:stretch>
            <a:fillRect/>
          </a:stretch>
        </p:blipFill>
        <p:spPr bwMode="auto">
          <a:xfrm>
            <a:off x="5004048" y="3356992"/>
            <a:ext cx="2520280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t="31894" r="58656" b="26762"/>
          <a:stretch>
            <a:fillRect/>
          </a:stretch>
        </p:blipFill>
        <p:spPr bwMode="auto">
          <a:xfrm>
            <a:off x="6804248" y="3356992"/>
            <a:ext cx="2520280" cy="25202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Беларусь уже давно завоевала популярность как </a:t>
            </a:r>
            <a:r>
              <a:rPr lang="ru-RU" b="1" dirty="0" smtClean="0">
                <a:solidFill>
                  <a:schemeClr val="bg1"/>
                </a:solidFill>
              </a:rPr>
              <a:t>прекрасное место для отдыха и оздоровления</a:t>
            </a:r>
            <a:r>
              <a:rPr lang="ru-RU" dirty="0" smtClean="0">
                <a:solidFill>
                  <a:schemeClr val="bg1"/>
                </a:solidFill>
              </a:rPr>
              <a:t>. В нашу страну гостей со всего мира привлекают: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S User\Рабочий стол\1296213372_enjoying20a20swim20in20the20beautiful20atlantic20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556792"/>
            <a:ext cx="7416824" cy="556261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 Беларуси нет собственного выхода к морю, однако еще со времен Советского Союза белорусские санатории работают в знаменитых курортных зонах Черного и Балтийского морей.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5"/>
            <a:r>
              <a:rPr lang="ru-RU" b="1" dirty="0" smtClean="0">
                <a:solidFill>
                  <a:schemeClr val="bg1"/>
                </a:solidFill>
              </a:rPr>
              <a:t>Санаторий "Белая Русь"</a:t>
            </a:r>
            <a:r>
              <a:rPr lang="ru-RU" dirty="0" smtClean="0">
                <a:solidFill>
                  <a:schemeClr val="bg1"/>
                </a:solidFill>
              </a:rPr>
              <a:t> (Туапсе, Россия)</a:t>
            </a:r>
          </a:p>
          <a:p>
            <a:pPr lvl="5"/>
            <a:r>
              <a:rPr lang="ru-RU" b="1" dirty="0" smtClean="0">
                <a:solidFill>
                  <a:schemeClr val="bg1"/>
                </a:solidFill>
              </a:rPr>
              <a:t>Санаторий "Беларусь"</a:t>
            </a:r>
            <a:r>
              <a:rPr lang="ru-RU" dirty="0" smtClean="0">
                <a:solidFill>
                  <a:schemeClr val="bg1"/>
                </a:solidFill>
              </a:rPr>
              <a:t> (Сочи, Россия)</a:t>
            </a:r>
          </a:p>
          <a:p>
            <a:pPr lvl="5"/>
            <a:r>
              <a:rPr lang="ru-RU" b="1" dirty="0" smtClean="0">
                <a:solidFill>
                  <a:schemeClr val="bg1"/>
                </a:solidFill>
              </a:rPr>
              <a:t>Санаторий "Белоруссия"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Мисхор</a:t>
            </a:r>
            <a:r>
              <a:rPr lang="ru-RU" dirty="0" smtClean="0">
                <a:solidFill>
                  <a:schemeClr val="bg1"/>
                </a:solidFill>
              </a:rPr>
              <a:t>, Крым, Украина)</a:t>
            </a:r>
          </a:p>
          <a:p>
            <a:pPr lvl="5"/>
            <a:r>
              <a:rPr lang="ru-RU" b="1" dirty="0" smtClean="0">
                <a:solidFill>
                  <a:schemeClr val="bg1"/>
                </a:solidFill>
              </a:rPr>
              <a:t>Санаторий "Белоруссия"</a:t>
            </a:r>
            <a:r>
              <a:rPr lang="ru-RU" dirty="0" smtClean="0">
                <a:solidFill>
                  <a:schemeClr val="bg1"/>
                </a:solidFill>
              </a:rPr>
              <a:t> (Юрмала, Латвия) </a:t>
            </a:r>
          </a:p>
          <a:p>
            <a:pPr lvl="5"/>
            <a:r>
              <a:rPr lang="ru-RU" b="1" dirty="0" smtClean="0">
                <a:solidFill>
                  <a:schemeClr val="bg1"/>
                </a:solidFill>
              </a:rPr>
              <a:t>Санаторий "Беларусь"</a:t>
            </a:r>
            <a:r>
              <a:rPr lang="ru-RU" dirty="0" smtClean="0">
                <a:solidFill>
                  <a:schemeClr val="bg1"/>
                </a:solidFill>
              </a:rPr>
              <a:t> (Друскининкай, Литва)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Стоимость путевки в белорусские санатории зависит от сезона, комфортности номера, количества дней пребывания, набора основных и дополнительных лечебных процедур. При этом в белорусских санаториях применяется гибкая система скидок, "горящих" предложений.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i="1" dirty="0" smtClean="0">
                <a:solidFill>
                  <a:schemeClr val="bg1"/>
                </a:solidFill>
              </a:rPr>
              <a:t>Приблизительные </a:t>
            </a:r>
            <a:r>
              <a:rPr lang="ru-RU" b="1" i="1" dirty="0" smtClean="0">
                <a:solidFill>
                  <a:schemeClr val="bg1"/>
                </a:solidFill>
              </a:rPr>
              <a:t>цены в санаториях Беларуси</a:t>
            </a:r>
            <a:r>
              <a:rPr lang="ru-RU" i="1" dirty="0" smtClean="0">
                <a:solidFill>
                  <a:schemeClr val="bg1"/>
                </a:solidFill>
              </a:rPr>
              <a:t> для иностранных граждан в летний сезон 2013 г.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</a:rPr>
              <a:t>Проживание в 2-местном номере "стандарт" с питанием и процедурами (сутки для 1 человека):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"Нарочь" – 1410 RUB (45$)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"Белая Русь" – 1630 RUB (51$)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"Радон" – 1770 RUB (56$)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"Криница" – 1740 RUB (55$)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"Приозерный" – 2300 RUB (73$)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"Приморский" – 1300 RUB (41$)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"Белая вежа" – 1520 RUB (48$)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"Беларусь" (Сочи) – 3700 RUB (117$)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Санаторий "Беларусь" (Друскининкай) – 51€ (67$)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целом, Беларусь располагает хорошим потенциалом в сфере туризма и отдыха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</a:rPr>
              <a:t>         Методики лечения и восстановления в санаториях Беларуси разработаны с учетом последних достижений современной медицины. Здесь предлагают лечение различных заболеваний (медицинский профиль): </a:t>
            </a:r>
          </a:p>
          <a:p>
            <a:pPr>
              <a:buNone/>
            </a:pPr>
            <a:endParaRPr lang="ru-RU" sz="3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4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системы кровообращения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органов пищеварения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нервной системы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костно-мышечной системы 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органов дыхания 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женских половых органов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мочеполовой системы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Arial Black" pitchFamily="34" charset="0"/>
              </a:rPr>
              <a:t>сердечно-сосудистой</a:t>
            </a:r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 системы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эндокринной системы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опорно-двигательного аппарата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кожи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органов зрения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обмена веществ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Arial Black" pitchFamily="34" charset="0"/>
              </a:rPr>
              <a:t>общетерапевтический профиль</a:t>
            </a:r>
          </a:p>
          <a:p>
            <a:endParaRPr lang="ru-RU" dirty="0"/>
          </a:p>
        </p:txBody>
      </p:sp>
      <p:pic>
        <p:nvPicPr>
          <p:cNvPr id="17411" name="Picture 3" descr="C:\Documents and Settings\SS User\Рабочий стол\1262868934_zm__029.jpg"/>
          <p:cNvPicPr>
            <a:picLocks noChangeAspect="1" noChangeArrowheads="1"/>
          </p:cNvPicPr>
          <p:nvPr/>
        </p:nvPicPr>
        <p:blipFill>
          <a:blip r:embed="rId2" cstate="print"/>
          <a:srcRect r="3233" b="6257"/>
          <a:stretch>
            <a:fillRect/>
          </a:stretch>
        </p:blipFill>
        <p:spPr bwMode="auto">
          <a:xfrm>
            <a:off x="4283968" y="2060848"/>
            <a:ext cx="4608512" cy="44644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МЯГКИЙ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kli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12756">
            <a:off x="4572000" y="2060848"/>
            <a:ext cx="4386703" cy="452596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C:\Documents and Settings\SS User\Рабочий стол\pcp_map_jul-2009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4115383" cy="303738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УДИВИТЕЛЬНО КРАСИВАЯ ПРИРОДА И БЛАГОПРИЯТНАЯ ЭКОЛОГИЯ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1-03-09_ekolog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556000" cy="3556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эк.jpg"/>
          <p:cNvPicPr>
            <a:picLocks noChangeAspect="1"/>
          </p:cNvPicPr>
          <p:nvPr/>
        </p:nvPicPr>
        <p:blipFill>
          <a:blip r:embed="rId3" cstate="print">
            <a:lum contrast="-2000"/>
          </a:blip>
          <a:stretch>
            <a:fillRect/>
          </a:stretch>
        </p:blipFill>
        <p:spPr>
          <a:xfrm>
            <a:off x="5292080" y="2204864"/>
            <a:ext cx="2767584" cy="276758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ОБОРУДОВАННЫЕ НА ВЫСОКОМ УРОВНЕ САНАТОРИИ И ОЗДОРОВИТЕЛЬНЫЕ ЦЕНТРЫ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SS User\Рабочий стол\1287999201_ab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22583"/>
            <a:ext cx="7128792" cy="503541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ПРОФЕССИОНАЛЬНЫЕ ВРАЧИ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SS User\Рабочий стол\00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613909" cy="37426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ВЫСОКОЭФФЕКТИВНЫЕ КОМПЛЕКСЫ ЛЕЧЕБНЫХ ПРОЦЕДУР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SS User\Рабочий стол\procedury.jpg"/>
          <p:cNvPicPr>
            <a:picLocks noChangeAspect="1" noChangeArrowheads="1"/>
          </p:cNvPicPr>
          <p:nvPr/>
        </p:nvPicPr>
        <p:blipFill>
          <a:blip r:embed="rId2" cstate="print"/>
          <a:srcRect r="252" b="14772"/>
          <a:stretch>
            <a:fillRect/>
          </a:stretch>
        </p:blipFill>
        <p:spPr bwMode="auto">
          <a:xfrm>
            <a:off x="0" y="1052736"/>
            <a:ext cx="3923928" cy="33527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Documents and Settings\SS User\Рабочий стол\Талассотерапия.jpg"/>
          <p:cNvPicPr>
            <a:picLocks noChangeAspect="1" noChangeArrowheads="1"/>
          </p:cNvPicPr>
          <p:nvPr/>
        </p:nvPicPr>
        <p:blipFill>
          <a:blip r:embed="rId3" cstate="print"/>
          <a:srcRect l="3590" t="5481" r="3224" b="5927"/>
          <a:stretch>
            <a:fillRect/>
          </a:stretch>
        </p:blipFill>
        <p:spPr bwMode="auto">
          <a:xfrm>
            <a:off x="3851920" y="1556792"/>
            <a:ext cx="5112568" cy="3240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1" name="Picture 5" descr="C:\Documents and Settings\SS User\Рабочий стол\e96b857e4ab9958f1f79bc4d03cc9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56992"/>
            <a:ext cx="5273984" cy="35010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37249" t="36874" r="32075" b="30259"/>
          <a:stretch>
            <a:fillRect/>
          </a:stretch>
        </p:blipFill>
        <p:spPr bwMode="auto">
          <a:xfrm>
            <a:off x="6660232" y="2852936"/>
            <a:ext cx="2016224" cy="21602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l="32867" t="8389" r="30979" b="60935"/>
          <a:stretch>
            <a:fillRect/>
          </a:stretch>
        </p:blipFill>
        <p:spPr bwMode="auto">
          <a:xfrm>
            <a:off x="5292080" y="4841776"/>
            <a:ext cx="2376264" cy="20162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оздоровления отдыхающих в белорусских санаториях используются: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минеральные воды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лечебные грязи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целебный воздух сосновых и смешанных лесов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экологически чистые натуральные продукты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высокоэффективные физиотерапевтические процедуры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SS User\Рабочий стол\environmental-icons.jpg"/>
          <p:cNvPicPr>
            <a:picLocks noChangeAspect="1" noChangeArrowheads="1"/>
          </p:cNvPicPr>
          <p:nvPr/>
        </p:nvPicPr>
        <p:blipFill>
          <a:blip r:embed="rId2" cstate="print"/>
          <a:srcRect r="66037" b="65358"/>
          <a:stretch>
            <a:fillRect/>
          </a:stretch>
        </p:blipFill>
        <p:spPr bwMode="auto">
          <a:xfrm>
            <a:off x="6804248" y="404664"/>
            <a:ext cx="2232248" cy="22768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S User\Рабочий стол\277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824536" cy="36184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Белорусские санатории во многом уникальны.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Например, таких сапропелевых грязей с особым составом, как в знаменитом санатории "Радон", больше нет нигде в Беларуси и мире, а радоновая вода из местных источников не уступает по лечебным свойствам водам таких курортов как Цхалтубо, Мацеста. Минеральная вода санатория "Поречье" идентична целебным источникам Друскининкая.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Documents and Settings\SS User\Рабочий стол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995936" cy="299695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0E56F-2522-4A3C-9CF4-4C9517666B08}"/>
</file>

<file path=customXml/itemProps2.xml><?xml version="1.0" encoding="utf-8"?>
<ds:datastoreItem xmlns:ds="http://schemas.openxmlformats.org/officeDocument/2006/customXml" ds:itemID="{AE932C49-44F8-49BC-9318-57F804311D36}"/>
</file>

<file path=customXml/itemProps3.xml><?xml version="1.0" encoding="utf-8"?>
<ds:datastoreItem xmlns:ds="http://schemas.openxmlformats.org/officeDocument/2006/customXml" ds:itemID="{8E28738A-B1CD-429F-9A02-15193E0773A9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719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Тема Office</vt:lpstr>
      <vt:lpstr>КУРОРТЫ БЕЛАРУСИ</vt:lpstr>
      <vt:lpstr>Беларусь уже давно завоевала популярность как прекрасное место для отдыха и оздоровления. В нашу страну гостей со всего мира привлекают:</vt:lpstr>
      <vt:lpstr>МЯГКИЙ КЛИМАТ</vt:lpstr>
      <vt:lpstr>УДИВИТЕЛЬНО КРАСИВАЯ ПРИРОДА И БЛАГОПРИЯТНАЯ ЭКОЛОГИЯ</vt:lpstr>
      <vt:lpstr>ОБОРУДОВАННЫЕ НА ВЫСОКОМ УРОВНЕ САНАТОРИИ И ОЗДОРОВИТЕЛЬНЫЕ ЦЕНТРЫ</vt:lpstr>
      <vt:lpstr>ПРОФЕССИОНАЛЬНЫЕ ВРАЧИ </vt:lpstr>
      <vt:lpstr>ВЫСОКОЭФФЕКТИВНЫЕ КОМПЛЕКСЫ ЛЕЧЕБНЫХ ПРОЦЕДУР</vt:lpstr>
      <vt:lpstr>Для оздоровления отдыхающих в белорусских санаториях используются:</vt:lpstr>
      <vt:lpstr>Белорусские санатории во многом уникальны.</vt:lpstr>
      <vt:lpstr>В БЕЛАРУСИ РАБОТАЕТ ЕДИНСТВЕННЫЙ СПЕЛЯРИЙ В СНГ</vt:lpstr>
      <vt:lpstr>Презентация PowerPoint</vt:lpstr>
      <vt:lpstr>В окрестностях самого большого озера Беларуси Нарочь находится крупнейший бальнеогрязевый и климатический курорт нашей страны.</vt:lpstr>
      <vt:lpstr>Презентация PowerPoint</vt:lpstr>
      <vt:lpstr>В БЕЛАРУСИ СЕГОДНЯ РАБОТАЮТ</vt:lpstr>
      <vt:lpstr>Визитной карточкой белорусских санаториев издавна является бальнеолечение</vt:lpstr>
      <vt:lpstr>Презентация PowerPoint</vt:lpstr>
      <vt:lpstr>Практически все белорусские санатории используют для лечения воду из собственных минеральных источников и подземных скважин, а также сапропелевые и торфяные грязи.</vt:lpstr>
      <vt:lpstr>Среди крупнейших курортов Беларуси – Нарочь, Ждановичи, Рогачев, Ушачи. Популярны и малые курорты: Бобруйск, Лётцы, Чёнки.</vt:lpstr>
      <vt:lpstr>Сегодня в Беларуси реализуется Государственная программа развития курортной зоны Нарочанского региона на 2011-2015 годы.</vt:lpstr>
      <vt:lpstr>У Беларуси нет собственного выхода к морю, однако еще со времен Советского Союза белорусские санатории работают в знаменитых курортных зонах Черного и Балтийского морей.</vt:lpstr>
      <vt:lpstr>Стоимость путевки в белорусские санатории зависит от сезона, комфортности номера, количества дней пребывания, набора основных и дополнительных лечебных процедур. При этом в белорусских санаториях применяется гибкая система скидок, "горящих" предложений.</vt:lpstr>
      <vt:lpstr>В целом, Беларусь располагает хорошим потенциалом в сфере туризма и отдыха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КУРОРТЫ БЕЛАРУСИ</dc:title>
  <dc:creator>RePack by SPecialiST</dc:creator>
  <cp:lastModifiedBy>Seasalt</cp:lastModifiedBy>
  <cp:revision>13</cp:revision>
  <dcterms:created xsi:type="dcterms:W3CDTF">2013-11-24T19:06:17Z</dcterms:created>
  <dcterms:modified xsi:type="dcterms:W3CDTF">2013-12-17T08:13:04Z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